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3716000" cx="2438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da28924ad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0" name="Google Shape;220;g9da28924ad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da28924ad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9da28924ad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a28924ad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9da28924ad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3fa628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d53fa628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53fa62869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d53fa62869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c7fc77d23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9c7fc77d23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d69ecb1db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8d69ecb1db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da28924ad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9da28924ad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725bbe8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d0725bbe8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da28924ad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9da28924ad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a28924ad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9da28924ad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da28924ad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9da28924ad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da28924ad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9da28924ad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da28924a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9da28924a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5298281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833937" y="11519296"/>
            <a:ext cx="14716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>
            <p:ph idx="2" type="pic"/>
          </p:nvPr>
        </p:nvSpPr>
        <p:spPr>
          <a:xfrm>
            <a:off x="12495609" y="1071562"/>
            <a:ext cx="7500900" cy="11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4387453" y="1071562"/>
            <a:ext cx="7500900" cy="56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4387453" y="7036593"/>
            <a:ext cx="7500900" cy="5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387453" y="571500"/>
            <a:ext cx="15609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11935814" y="13026231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4387453" y="571500"/>
            <a:ext cx="15609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4387453" y="3643312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>
            <p:ph idx="2" type="pic"/>
          </p:nvPr>
        </p:nvSpPr>
        <p:spPr>
          <a:xfrm>
            <a:off x="12495609" y="3643312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4387453" y="571500"/>
            <a:ext cx="15609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4387453" y="3643312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rtl="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>
            <p:ph idx="2" type="pic"/>
          </p:nvPr>
        </p:nvSpPr>
        <p:spPr>
          <a:xfrm>
            <a:off x="12495609" y="7161609"/>
            <a:ext cx="7500900" cy="5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8" name="Google Shape;98;p25"/>
          <p:cNvSpPr/>
          <p:nvPr>
            <p:ph idx="3" type="pic"/>
          </p:nvPr>
        </p:nvSpPr>
        <p:spPr>
          <a:xfrm>
            <a:off x="12495609" y="1071562"/>
            <a:ext cx="7500900" cy="5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Google Shape;99;p25"/>
          <p:cNvSpPr/>
          <p:nvPr>
            <p:ph idx="4" type="pic"/>
          </p:nvPr>
        </p:nvSpPr>
        <p:spPr>
          <a:xfrm>
            <a:off x="4387453" y="1072805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">
  <p:cSld name="Citação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4833937" y="8947546"/>
            <a:ext cx="1471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4833937" y="5981303"/>
            <a:ext cx="14716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 Light"/>
              <a:buNone/>
              <a:defRPr sz="5600"/>
            </a:lvl1pPr>
            <a:lvl2pPr indent="-314325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1pPr>
            <a:lvl2pPr indent="-476250" lvl="1" marL="9144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2pPr>
            <a:lvl3pPr indent="-476250" lvl="2" marL="13716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3pPr>
            <a:lvl4pPr indent="-476250" lvl="3" marL="18288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4pPr>
            <a:lvl5pPr indent="-476250" lvl="4" marL="22860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5pPr>
            <a:lvl6pPr indent="-476250" lvl="5" marL="27432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6pPr>
            <a:lvl7pPr indent="-476250" lvl="6" marL="32004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7pPr>
            <a:lvl8pPr indent="-476250" lvl="7" marL="36576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8pPr>
            <a:lvl9pPr indent="-476250" lvl="8" marL="4114800" rtl="0">
              <a:spcBef>
                <a:spcPts val="5900"/>
              </a:spcBef>
              <a:spcAft>
                <a:spcPts val="0"/>
              </a:spcAft>
              <a:buSzPts val="3900"/>
              <a:buChar char="•"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b" bIns="71425" lIns="71425" spcFirstLastPara="1" rIns="71425" wrap="square" tIns="7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entro">
  <p:cSld name="Título - Centr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- Vertical">
  <p:cSld name="F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Superior">
  <p:cSld name="Título - Superio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Marcadores">
  <p:cSld name="Título e Marcador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Marcadores e Foto">
  <p:cSld name="Título, Marcadores e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cadores">
  <p:cSld name="Marcador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ês Fotos">
  <p:cSld name="Três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571500"/>
            <a:ext cx="15609095" cy="2982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387453" y="571500"/>
            <a:ext cx="15609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387453" y="3643312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762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762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762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762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762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762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762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762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762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Helvetica Neue Light"/>
              <a:buChar char="•"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11935814" y="13026231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s://www.cubos.academy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0" y="4957763"/>
            <a:ext cx="7620000" cy="38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3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21" name="Google Shape;12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3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9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25" name="Google Shape;22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9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AutoNum type="arabicPeriod"/>
            </a:pPr>
            <a:r>
              <a:t/>
            </a:r>
            <a:endParaRPr b="1" sz="48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AutoNum type="arabicPeriod"/>
            </a:pPr>
            <a:r>
              <a:t/>
            </a:r>
            <a:endParaRPr b="1" sz="4800">
              <a:solidFill>
                <a:schemeClr val="lt1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AutoNum type="arabicPeriod"/>
            </a:pPr>
            <a:r>
              <a:rPr lang="en-US">
                <a:solidFill>
                  <a:srgbClr val="000000"/>
                </a:solidFill>
              </a:rPr>
              <a:t>4. </a:t>
            </a:r>
            <a:r>
              <a:rPr b="1" lang="en-US" sz="4800">
                <a:solidFill>
                  <a:schemeClr val="lt1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new Date(1995, 11, 17, 3, 24, 0)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- cria data a partir de ano, mês (começa em zero), dia, hora, minuto, segundo. 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AutoNum type="arabicPeriod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Tudo a partir do dia é opcional (se não for passado, o dia fica 1; o resto fica zero)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9697825" y="884250"/>
            <a:ext cx="1025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criar uma nova data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40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37" name="Google Shape;23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40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40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0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Comparando datas em JS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b="0" l="47391" r="8654" t="0"/>
          <a:stretch/>
        </p:blipFill>
        <p:spPr>
          <a:xfrm>
            <a:off x="0" y="50"/>
            <a:ext cx="10717974" cy="137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/>
        </p:nvSpPr>
        <p:spPr>
          <a:xfrm>
            <a:off x="11645501" y="5618375"/>
            <a:ext cx="120579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 são objetos, portanto são comparados por referência.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○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 seja, new Date(0) !== new Date(0)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 seja, caso queira comparar se é o mesmo momento, use timestamps.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○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+(new Date(0)) === +(new Date(0))</a:t>
            </a:r>
            <a:endParaRPr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Char char="●"/>
            </a:pPr>
            <a:r>
              <a:rPr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Caso queira comparar anterioridade ou posterioridade, use timestamps e os operadores tradicionais</a:t>
            </a:r>
            <a:r>
              <a:rPr b="1" lang="en-US" sz="4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&gt;, &lt;, &gt;= e &lt;=.</a:t>
            </a:r>
            <a:endParaRPr b="1" sz="4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11620100" y="3816675"/>
            <a:ext cx="117645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74F"/>
              </a:buClr>
              <a:buSzPts val="3000"/>
              <a:buFont typeface="Montserrat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11523662" y="-847285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Comparando 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2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datas</a:t>
            </a:r>
            <a:endParaRPr sz="11200">
              <a:solidFill>
                <a:srgbClr val="FFFFFF"/>
              </a:solidFill>
              <a:highlight>
                <a:srgbClr val="FF0178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60" name="Google Shape;26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4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" name="Google Shape;262;p42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Fusos e JS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43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72" name="Google Shape;27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3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Google Shape;2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0778"/>
            <a:ext cx="24376202" cy="11009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3"/>
          <p:cNvCxnSpPr>
            <a:stCxn id="270" idx="0"/>
            <a:endCxn id="274" idx="2"/>
          </p:cNvCxnSpPr>
          <p:nvPr/>
        </p:nvCxnSpPr>
        <p:spPr>
          <a:xfrm>
            <a:off x="12154050" y="31179"/>
            <a:ext cx="34200" cy="11619300"/>
          </a:xfrm>
          <a:prstGeom prst="straightConnector1">
            <a:avLst/>
          </a:prstGeom>
          <a:noFill/>
          <a:ln cap="flat" cmpd="sng" w="38100">
            <a:solidFill>
              <a:srgbClr val="FF017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3"/>
          <p:cNvCxnSpPr/>
          <p:nvPr/>
        </p:nvCxnSpPr>
        <p:spPr>
          <a:xfrm>
            <a:off x="8725050" y="31179"/>
            <a:ext cx="34200" cy="11619300"/>
          </a:xfrm>
          <a:prstGeom prst="straightConnector1">
            <a:avLst/>
          </a:prstGeom>
          <a:noFill/>
          <a:ln cap="flat" cmpd="sng" w="38100">
            <a:solidFill>
              <a:srgbClr val="FF017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43"/>
          <p:cNvSpPr txBox="1"/>
          <p:nvPr/>
        </p:nvSpPr>
        <p:spPr>
          <a:xfrm>
            <a:off x="12295900" y="2036525"/>
            <a:ext cx="49395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Em UTC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2021-04-26T15:46:38.139Z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Fuso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Europa/Londres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Timestamp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1619451998139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2989350" y="2036525"/>
            <a:ext cx="54948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No BR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2021-04-26T12:46:38.139-0300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Fuso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America/Bahia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Timestamp</a:t>
            </a: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: 1619451998139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4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284" name="Google Shape;28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44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44"/>
          <p:cNvGrpSpPr/>
          <p:nvPr/>
        </p:nvGrpSpPr>
        <p:grpSpPr>
          <a:xfrm>
            <a:off x="13408932" y="3145525"/>
            <a:ext cx="6604669" cy="2661150"/>
            <a:chOff x="14347050" y="2633950"/>
            <a:chExt cx="6425400" cy="2661150"/>
          </a:xfrm>
        </p:grpSpPr>
        <p:sp>
          <p:nvSpPr>
            <p:cNvPr id="287" name="Google Shape;287;p44"/>
            <p:cNvSpPr/>
            <p:nvPr/>
          </p:nvSpPr>
          <p:spPr>
            <a:xfrm>
              <a:off x="14347050" y="2633950"/>
              <a:ext cx="6425400" cy="2205000"/>
            </a:xfrm>
            <a:prstGeom prst="roundRect">
              <a:avLst>
                <a:gd fmla="val 16667" name="adj"/>
              </a:avLst>
            </a:prstGeom>
            <a:solidFill>
              <a:srgbClr val="FF0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 flipH="1" rot="10800000">
              <a:off x="14358353" y="3631900"/>
              <a:ext cx="1872000" cy="1663200"/>
            </a:xfrm>
            <a:prstGeom prst="rtTriangle">
              <a:avLst/>
            </a:prstGeom>
            <a:solidFill>
              <a:srgbClr val="FF0178"/>
            </a:solidFill>
            <a:ln cap="flat" cmpd="sng" w="19050">
              <a:solidFill>
                <a:srgbClr val="FF01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Google Shape;289;p4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0102" r="10094" t="0"/>
          <a:stretch/>
        </p:blipFill>
        <p:spPr>
          <a:xfrm>
            <a:off x="9398425" y="5112000"/>
            <a:ext cx="5587150" cy="34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15524375" y="3412175"/>
            <a:ext cx="40707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62"/>
              <a:buFont typeface="Montserrat"/>
              <a:buNone/>
            </a:pPr>
            <a:r>
              <a:rPr lang="en-US" sz="3762">
                <a:latin typeface="Montserrat SemiBold"/>
                <a:ea typeface="Montserrat SemiBold"/>
                <a:cs typeface="Montserrat SemiBold"/>
                <a:sym typeface="Montserrat SemiBold"/>
              </a:rPr>
              <a:t>José Messias Jr.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Fundador &amp; CEO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68"/>
              <a:buFont typeface="Montserrat Medium"/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jose</a:t>
            </a:r>
            <a:r>
              <a:rPr i="0" lang="en-US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@cubos.io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38309" y="3566636"/>
            <a:ext cx="1410465" cy="1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 rotWithShape="1">
          <a:blip r:embed="rId7">
            <a:alphaModFix/>
          </a:blip>
          <a:srcRect b="24870" l="14872" r="14872" t="4875"/>
          <a:stretch/>
        </p:blipFill>
        <p:spPr>
          <a:xfrm>
            <a:off x="13813175" y="3517650"/>
            <a:ext cx="1460700" cy="1460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44"/>
          <p:cNvSpPr txBox="1"/>
          <p:nvPr/>
        </p:nvSpPr>
        <p:spPr>
          <a:xfrm>
            <a:off x="7363050" y="11297950"/>
            <a:ext cx="9657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www.cubos.academy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31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30" name="Google Shape;13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1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2" name="Google Shape;132;p31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31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31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Lógica de Programação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 com JS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Montserrat"/>
                <a:ea typeface="Montserrat"/>
                <a:cs typeface="Montserrat"/>
                <a:sym typeface="Montserrat"/>
              </a:rPr>
              <a:t>new Date()</a:t>
            </a:r>
            <a:endParaRPr b="1"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É uma objeto nativo do JavaScript criado especialmente para armazenar e manipular datas.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3" name="Google Shape;143;p32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2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5" name="Google Shape;145;p32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46" name="Google Shape;14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32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" name="Google Shape;148;p32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13730150" y="3865050"/>
            <a:ext cx="10460700" cy="8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mesmo momento pode ser representado por várias datas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Brasil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data era:</a:t>
            </a:r>
            <a:b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30/06/2002 as 09h22min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 Londres 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data era:</a:t>
            </a:r>
            <a:b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30/06/2002 as 12h22min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Japão </a:t>
            </a: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data era:</a:t>
            </a:r>
            <a:b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30/06/2002 as 21h22min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0" y="0"/>
            <a:ext cx="121551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56" name="Google Shape;156;p33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5595388" y="4529562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1904800" y="10386475"/>
            <a:ext cx="8890200" cy="16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53585F"/>
                </a:solidFill>
                <a:latin typeface="Montserrat"/>
                <a:ea typeface="Montserrat"/>
                <a:cs typeface="Montserrat"/>
                <a:sym typeface="Montserrat"/>
              </a:rPr>
              <a:t>O momento</a:t>
            </a:r>
            <a:endParaRPr sz="3800">
              <a:solidFill>
                <a:srgbClr val="53585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13965025" y="884250"/>
            <a:ext cx="86709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Momento </a:t>
            </a:r>
            <a:endParaRPr b="1" sz="86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vs Data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375" y="3182078"/>
            <a:ext cx="9713050" cy="67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/>
        </p:nvSpPr>
        <p:spPr>
          <a:xfrm>
            <a:off x="7800900" y="3230000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final da Copa do Mundo de 2002 ocorreu no dia 30 de junho, às 8h da manhã no horário de brasília.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um objeto JavaScript que guarda esse momento histórico e imprima-o na tela.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4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1490850" y="5395400"/>
            <a:ext cx="31920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100" y="31179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700" y="8407588"/>
            <a:ext cx="5306600" cy="2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5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77" name="Google Shape;177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5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9" name="Google Shape;179;p35"/>
          <p:cNvCxnSpPr/>
          <p:nvPr/>
        </p:nvCxnSpPr>
        <p:spPr>
          <a:xfrm>
            <a:off x="8167050" y="8233238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5"/>
          <p:cNvCxnSpPr/>
          <p:nvPr/>
        </p:nvCxnSpPr>
        <p:spPr>
          <a:xfrm>
            <a:off x="8167050" y="4637363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6479250" y="2103150"/>
            <a:ext cx="114255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Back-end</a:t>
            </a:r>
            <a:endParaRPr sz="60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" name="Google Shape;182;p35"/>
          <p:cNvSpPr txBox="1"/>
          <p:nvPr/>
        </p:nvSpPr>
        <p:spPr>
          <a:xfrm>
            <a:off x="306000" y="4923000"/>
            <a:ext cx="238416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Timestamp</a:t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30150" y="-88521"/>
            <a:ext cx="24444300" cy="1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144" y="9079825"/>
            <a:ext cx="5207712" cy="2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type="title"/>
          </p:nvPr>
        </p:nvSpPr>
        <p:spPr>
          <a:xfrm>
            <a:off x="1963650" y="3780073"/>
            <a:ext cx="20456700" cy="3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Montserrat"/>
                <a:ea typeface="Montserrat"/>
                <a:cs typeface="Montserrat"/>
                <a:sym typeface="Montserrat"/>
              </a:rPr>
              <a:t>Um número que representa um momento da história. Esse número é a quantidade de milissegundos que passaram desde primeiro de janeiro de 1970, a 00:00:00.000 em Greenwich</a:t>
            </a:r>
            <a:endParaRPr i="1" sz="4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0" name="Google Shape;190;p36"/>
          <p:cNvCxnSpPr/>
          <p:nvPr/>
        </p:nvCxnSpPr>
        <p:spPr>
          <a:xfrm>
            <a:off x="8167050" y="8825725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6"/>
          <p:cNvCxnSpPr/>
          <p:nvPr/>
        </p:nvCxnSpPr>
        <p:spPr>
          <a:xfrm>
            <a:off x="8167050" y="2710000"/>
            <a:ext cx="8049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" name="Google Shape;192;p36"/>
          <p:cNvGrpSpPr/>
          <p:nvPr/>
        </p:nvGrpSpPr>
        <p:grpSpPr>
          <a:xfrm>
            <a:off x="-30150" y="12383050"/>
            <a:ext cx="24444300" cy="1906650"/>
            <a:chOff x="-30150" y="12383050"/>
            <a:chExt cx="24444300" cy="1906650"/>
          </a:xfrm>
        </p:grpSpPr>
        <p:pic>
          <p:nvPicPr>
            <p:cNvPr id="193" name="Google Shape;19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36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" name="Google Shape;195;p36"/>
          <p:cNvPicPr preferRelativeResize="0"/>
          <p:nvPr/>
        </p:nvPicPr>
        <p:blipFill rotWithShape="1">
          <a:blip r:embed="rId6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01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/>
        </p:nvSpPr>
        <p:spPr>
          <a:xfrm>
            <a:off x="7800900" y="3230000"/>
            <a:ext cx="15385200" cy="9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final foi vencida pelo Brasil com dois Gols de Ronaldo Fenômeno: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AutoNum type="arabicPeriod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primeiro aos 22 minutos do segundo tempo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AutoNum type="arabicPeriod"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segundo aos 34 minutos do segundo tempo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Sabendo que um tempo tem 45 minutos e que são 15 minutos de intervalo, crie dois objetos com datas em que ocorreram cada um dos gols. Use Timestamps.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7"/>
          <p:cNvSpPr/>
          <p:nvPr/>
        </p:nvSpPr>
        <p:spPr>
          <a:xfrm>
            <a:off x="0" y="0"/>
            <a:ext cx="6173700" cy="1378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4">
            <a:alphaModFix/>
          </a:blip>
          <a:srcRect b="0" l="38161" r="8270" t="79820"/>
          <a:stretch/>
        </p:blipFill>
        <p:spPr>
          <a:xfrm rot="5400000">
            <a:off x="-354737" y="5460849"/>
            <a:ext cx="13193224" cy="27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7856550" y="579450"/>
            <a:ext cx="125916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Exercício Resolvido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1490850" y="5395400"/>
            <a:ext cx="31920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rgbClr val="FF017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0">
              <a:solidFill>
                <a:srgbClr val="FF01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E2E36"/>
            </a:gs>
            <a:gs pos="50000">
              <a:srgbClr val="37374F"/>
            </a:gs>
            <a:gs pos="100000">
              <a:srgbClr val="FF0178"/>
            </a:gs>
          </a:gsLst>
          <a:lin ang="5400700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 amt="70000"/>
          </a:blip>
          <a:srcRect b="0" l="25241" r="25236" t="0"/>
          <a:stretch/>
        </p:blipFill>
        <p:spPr>
          <a:xfrm>
            <a:off x="-139675" y="-34325"/>
            <a:ext cx="11054600" cy="1395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/>
          <p:nvPr/>
        </p:nvSpPr>
        <p:spPr>
          <a:xfrm>
            <a:off x="9039250" y="-179600"/>
            <a:ext cx="13149900" cy="141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38"/>
          <p:cNvGrpSpPr/>
          <p:nvPr/>
        </p:nvGrpSpPr>
        <p:grpSpPr>
          <a:xfrm rot="-5400000">
            <a:off x="-3104000" y="5904675"/>
            <a:ext cx="24444300" cy="1906650"/>
            <a:chOff x="-30150" y="12383050"/>
            <a:chExt cx="24444300" cy="1906650"/>
          </a:xfrm>
        </p:grpSpPr>
        <p:pic>
          <p:nvPicPr>
            <p:cNvPr id="213" name="Google Shape;21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2278" y="12383050"/>
              <a:ext cx="2171897" cy="974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8"/>
            <p:cNvSpPr/>
            <p:nvPr/>
          </p:nvSpPr>
          <p:spPr>
            <a:xfrm rot="10800000">
              <a:off x="-30150" y="13081600"/>
              <a:ext cx="24444300" cy="12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9525375" y="3871625"/>
            <a:ext cx="12663900" cy="9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rabicPeriod"/>
            </a:pPr>
            <a:r>
              <a:rPr b="1" lang="en-US" sz="48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new Date()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- agora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rabicPeriod"/>
            </a:pPr>
            <a:r>
              <a:rPr b="1" lang="en-US" sz="48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new Date(numero)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- cria a partir de timestamp (milissegundos desde 1970)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rabicPeriod"/>
            </a:pPr>
            <a:r>
              <a:rPr b="1" lang="en-US" sz="4800"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new Date("1995-12-17T03:24:00")</a:t>
            </a: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 - cria data a partir de texto, no UTC (fica 17/12/95 às 00:24 no nosso fuso)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lphaLcPeriod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Dá pra criar assim com new Date("1995-12-17T03:24:00-0300")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20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36"/>
              </a:buClr>
              <a:buSzPts val="4600"/>
              <a:buFont typeface="Montserrat"/>
              <a:buAutoNum type="alphaLcPeriod"/>
            </a:pPr>
            <a:r>
              <a:rPr lang="en-US" sz="4600">
                <a:solidFill>
                  <a:srgbClr val="2E2E36"/>
                </a:solidFill>
                <a:latin typeface="Montserrat"/>
                <a:ea typeface="Montserrat"/>
                <a:cs typeface="Montserrat"/>
                <a:sym typeface="Montserrat"/>
              </a:rPr>
              <a:t>Evitar ao máximo - tem inconsistência entre navegadores</a:t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2E2E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5">
            <a:alphaModFix/>
          </a:blip>
          <a:srcRect b="0" l="0" r="72530" t="0"/>
          <a:stretch/>
        </p:blipFill>
        <p:spPr>
          <a:xfrm>
            <a:off x="22577752" y="318875"/>
            <a:ext cx="1327324" cy="1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9697825" y="884250"/>
            <a:ext cx="1025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rgbClr val="FFFFFF"/>
                </a:solidFill>
                <a:highlight>
                  <a:srgbClr val="FF0178"/>
                </a:highlight>
                <a:latin typeface="Montserrat"/>
                <a:ea typeface="Montserrat"/>
                <a:cs typeface="Montserrat"/>
                <a:sym typeface="Montserrat"/>
              </a:rPr>
              <a:t>Como criar uma nova data</a:t>
            </a:r>
            <a:endParaRPr b="1" sz="11200">
              <a:solidFill>
                <a:srgbClr val="FFFFFF"/>
              </a:solidFill>
              <a:highlight>
                <a:srgbClr val="FF017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